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324" r:id="rId2"/>
    <p:sldId id="791" r:id="rId3"/>
    <p:sldId id="792" r:id="rId4"/>
    <p:sldId id="812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05" r:id="rId14"/>
    <p:sldId id="806" r:id="rId15"/>
    <p:sldId id="794" r:id="rId16"/>
    <p:sldId id="795" r:id="rId17"/>
    <p:sldId id="797" r:id="rId18"/>
    <p:sldId id="807" r:id="rId19"/>
    <p:sldId id="808" r:id="rId20"/>
    <p:sldId id="809" r:id="rId21"/>
    <p:sldId id="810" r:id="rId22"/>
    <p:sldId id="811" r:id="rId23"/>
    <p:sldId id="788" r:id="rId24"/>
    <p:sldId id="790" r:id="rId25"/>
    <p:sldId id="627" r:id="rId26"/>
  </p:sldIdLst>
  <p:sldSz cx="9144000" cy="5143500" type="screen16x9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B849ED-E938-4416-9EAE-B89B694BF21F}">
          <p14:sldIdLst>
            <p14:sldId id="324"/>
            <p14:sldId id="791"/>
            <p14:sldId id="792"/>
            <p14:sldId id="812"/>
          </p14:sldIdLst>
        </p14:section>
        <p14:section name="Untitled Section" id="{2D212BF0-75BD-49E9-A88E-BDE02CF58E42}">
          <p14:sldIdLst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05"/>
            <p14:sldId id="806"/>
            <p14:sldId id="794"/>
            <p14:sldId id="795"/>
            <p14:sldId id="797"/>
            <p14:sldId id="807"/>
            <p14:sldId id="808"/>
            <p14:sldId id="809"/>
            <p14:sldId id="810"/>
            <p14:sldId id="811"/>
            <p14:sldId id="788"/>
            <p14:sldId id="790"/>
            <p14:sldId id="6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F785"/>
    <a:srgbClr val="FF0505"/>
    <a:srgbClr val="FF9966"/>
    <a:srgbClr val="FFFFFF"/>
    <a:srgbClr val="FFE9A3"/>
    <a:srgbClr val="FFFF99"/>
    <a:srgbClr val="FFFF00"/>
    <a:srgbClr val="FFD54F"/>
    <a:srgbClr val="CCCCFF"/>
    <a:srgbClr val="98E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96682" autoAdjust="0"/>
  </p:normalViewPr>
  <p:slideViewPr>
    <p:cSldViewPr snapToGrid="0" showGuides="1">
      <p:cViewPr>
        <p:scale>
          <a:sx n="150" d="100"/>
          <a:sy n="150" d="100"/>
        </p:scale>
        <p:origin x="-420" y="36"/>
      </p:cViewPr>
      <p:guideLst>
        <p:guide orient="horz" pos="7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-3756" y="-102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F73D8-EF59-4B37-9C76-0A6514D2AF22}" type="datetimeFigureOut">
              <a:rPr lang="es-CO" smtClean="0"/>
              <a:t>16/04/2020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EF0E4-CD52-47C9-A9FC-59C5718993A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839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s-E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9E8D71D-9229-4034-98C3-7CDDB1778F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2E7AB107-F746-4B9C-B41A-145CB3E2045E}" type="slidenum">
              <a:rPr lang="en-US" sz="1300"/>
              <a:pPr algn="r" defTabSz="966788"/>
              <a:t>1</a:t>
            </a:fld>
            <a:endParaRPr lang="en-US" sz="1300" dirty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images6.fanpop.com/image/photos/34500000/Blue-Wallpaper-colors-34503103-1440-900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0"/>
            <a:ext cx="914835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580349" y="2560383"/>
            <a:ext cx="1981876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56549" y="2919475"/>
            <a:ext cx="2441609" cy="1102519"/>
          </a:xfrm>
        </p:spPr>
        <p:txBody>
          <a:bodyPr/>
          <a:lstStyle>
            <a:lvl1pPr>
              <a:defRPr smtClean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dirty="0" err="1" smtClean="0"/>
              <a:t>Click</a:t>
            </a:r>
            <a:r>
              <a:rPr lang="es-ES" dirty="0" smtClean="0"/>
              <a:t> to </a:t>
            </a:r>
            <a:r>
              <a:rPr lang="es-ES" dirty="0" err="1" smtClean="0"/>
              <a:t>edit</a:t>
            </a:r>
            <a:r>
              <a:rPr lang="es-ES" dirty="0" smtClean="0"/>
              <a:t> Master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style</a:t>
            </a:r>
            <a:endParaRPr lang="es-ES" dirty="0" smtClean="0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77840" y="4337097"/>
            <a:ext cx="6400800" cy="604838"/>
          </a:xfrm>
        </p:spPr>
        <p:txBody>
          <a:bodyPr/>
          <a:lstStyle>
            <a:lvl1pPr marL="0" indent="0" algn="l">
              <a:buFontTx/>
              <a:buNone/>
              <a:defRPr sz="2000" smtClean="0"/>
            </a:lvl1pPr>
          </a:lstStyle>
          <a:p>
            <a:r>
              <a:rPr lang="es-ES" smtClean="0"/>
              <a:t>Click to edit Master subtitle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24E62EA-51D5-4AEA-9135-05DAB009AB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983" y="4381087"/>
            <a:ext cx="1368552" cy="30175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0655" y="4583685"/>
            <a:ext cx="1269207" cy="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91E7-683D-472C-A40D-9D25B585A19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96B6F-3292-4CEF-8E7B-628C50B55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6064" y="141685"/>
            <a:ext cx="2090737" cy="44529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23851" y="141685"/>
            <a:ext cx="6119813" cy="44529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4153A-367D-4268-A7CE-64B7ADD2E15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1EB0-C631-4AC0-8152-B3F05027B2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850" y="141685"/>
            <a:ext cx="6923088" cy="36165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DA355-95D0-460D-8ABD-EFBE05F286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D4DB-3654-49AE-AFB4-4E896C4A6DB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33916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652130"/>
            <a:ext cx="4261884" cy="39424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41BF0-18C3-4000-AB28-D00BBCCCC75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FE3ED-A867-4223-B036-6A7E43C698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42D3-38EB-4A99-BBDD-CAC182B0305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7AFDE-7B76-4F5B-8739-D600B923D03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91928-9485-4BF8-8600-8D846E89A0D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1 Imagen" descr="Encabezado Hojas ver3-07DIC09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776" y="0"/>
            <a:ext cx="5610225" cy="91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Abaj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46935"/>
            <a:ext cx="9144000" cy="11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41685"/>
            <a:ext cx="6923088" cy="485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cambiar el estilo de título	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654537"/>
            <a:ext cx="8534924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12999"/>
            <a:ext cx="2895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78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12999"/>
            <a:ext cx="2133600" cy="22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363F980-704F-479E-92A6-0B50E76E80C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358775" y="600075"/>
            <a:ext cx="6769100" cy="0"/>
          </a:xfrm>
          <a:prstGeom prst="line">
            <a:avLst/>
          </a:prstGeom>
          <a:noFill/>
          <a:ln w="12700">
            <a:solidFill>
              <a:srgbClr val="7F98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324" y="298323"/>
            <a:ext cx="1368552" cy="301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4281" y="493777"/>
            <a:ext cx="1269207" cy="10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333333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DSjsA8ZTuZqcYMs6" TargetMode="External"/><Relationship Id="rId2" Type="http://schemas.openxmlformats.org/officeDocument/2006/relationships/hyperlink" Target="mailto:taller-apic@vc-soft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gmt-gwy.ibm-cloud.apic.dev1.tbk.cl:3000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eystore-explorer.org/downloads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gmt-gwy.ibm-cloud.apic.dev1.tbk.cl:3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://images6.fanpop.com/image/photos/34500000/Blue-Wallpaper-colors-34503103-1440-9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53" y="1496824"/>
            <a:ext cx="9148353" cy="257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8113714" y="0"/>
            <a:ext cx="73025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539751" y="0"/>
            <a:ext cx="144463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11560" y="0"/>
            <a:ext cx="1270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CO" dirty="0"/>
          </a:p>
        </p:txBody>
      </p:sp>
      <p:sp>
        <p:nvSpPr>
          <p:cNvPr id="13" name="Oval 12"/>
          <p:cNvSpPr/>
          <p:nvPr/>
        </p:nvSpPr>
        <p:spPr>
          <a:xfrm>
            <a:off x="781685" y="1871696"/>
            <a:ext cx="1906097" cy="1820704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fontAlgn="base">
              <a:spcAft>
                <a:spcPts val="0"/>
              </a:spcAft>
            </a:pPr>
            <a:endParaRPr lang="es-CO" sz="900" dirty="0">
              <a:effectLst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AutoShape 4" descr="Image result for openshif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616" y="2352675"/>
            <a:ext cx="110823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5313" y="2098759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 2018.4</a:t>
            </a:r>
            <a:endParaRPr lang="es-CO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9060" y="-6889"/>
            <a:ext cx="5981700" cy="113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Taller </a:t>
            </a:r>
            <a:r>
              <a:rPr lang="es-CO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Conceptos APIC y Administración </a:t>
            </a:r>
            <a:r>
              <a:rPr lang="es-CO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APIC</a:t>
            </a:r>
          </a:p>
          <a:p>
            <a:pPr algn="l"/>
            <a:r>
              <a:rPr lang="es-CO" sz="2000" dirty="0" smtClean="0">
                <a:solidFill>
                  <a:srgbClr val="468A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Adobe Fan Heiti Std B" pitchFamily="34" charset="-128"/>
              </a:rPr>
              <a:t>Entrenamiento VCSOFT</a:t>
            </a:r>
            <a:endParaRPr lang="es-ES" sz="4000" dirty="0">
              <a:solidFill>
                <a:srgbClr val="468A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Adobe Fan Heiti Std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788 0 L 0.92361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1.11111E-6 0 L 0.40955 0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5.55556E-7 -1.54843E-6 L -0.55122 -1.54843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animBg="1"/>
      <p:bldP spid="81929" grpId="1" animBg="1"/>
      <p:bldP spid="81929" grpId="2" animBg="1"/>
      <p:bldP spid="81927" grpId="0" animBg="1"/>
      <p:bldP spid="81927" grpId="1" animBg="1"/>
      <p:bldP spid="81927" grpId="2" animBg="1"/>
      <p:bldP spid="81928" grpId="0" animBg="1"/>
      <p:bldP spid="81928" grpId="1" animBg="1"/>
      <p:bldP spid="81928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el elemento adicional en la topología</a:t>
            </a:r>
            <a:endParaRPr lang="es-CO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30620"/>
            <a:ext cx="3740150" cy="175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70" y="619125"/>
            <a:ext cx="347458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2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Creación de </a:t>
            </a:r>
            <a:r>
              <a:rPr lang="es-CO" dirty="0" err="1" smtClean="0"/>
              <a:t>key</a:t>
            </a:r>
            <a:r>
              <a:rPr lang="es-CO" dirty="0" smtClean="0"/>
              <a:t> </a:t>
            </a:r>
            <a:r>
              <a:rPr lang="es-CO" dirty="0" err="1" smtClean="0"/>
              <a:t>pair</a:t>
            </a:r>
            <a:r>
              <a:rPr lang="es-CO" dirty="0" smtClean="0"/>
              <a:t> con </a:t>
            </a:r>
            <a:r>
              <a:rPr lang="es-CO" dirty="0" err="1" smtClean="0"/>
              <a:t>openssl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>
                <a:solidFill>
                  <a:srgbClr val="A6F785"/>
                </a:solidFill>
              </a:rPr>
              <a:t>openssl</a:t>
            </a:r>
            <a:r>
              <a:rPr lang="en-US" sz="1800" dirty="0" smtClean="0">
                <a:solidFill>
                  <a:srgbClr val="A6F785"/>
                </a:solidFill>
              </a:rPr>
              <a:t> </a:t>
            </a:r>
            <a:r>
              <a:rPr lang="en-US" sz="1800" dirty="0" err="1">
                <a:solidFill>
                  <a:srgbClr val="A6F785"/>
                </a:solidFill>
              </a:rPr>
              <a:t>req</a:t>
            </a:r>
            <a:r>
              <a:rPr lang="en-US" sz="1800" dirty="0">
                <a:solidFill>
                  <a:srgbClr val="A6F785"/>
                </a:solidFill>
              </a:rPr>
              <a:t> -</a:t>
            </a:r>
            <a:r>
              <a:rPr lang="en-US" sz="1800" dirty="0" err="1">
                <a:solidFill>
                  <a:srgbClr val="A6F785"/>
                </a:solidFill>
              </a:rPr>
              <a:t>newkey</a:t>
            </a:r>
            <a:r>
              <a:rPr lang="en-US" sz="1800" dirty="0">
                <a:solidFill>
                  <a:srgbClr val="A6F785"/>
                </a:solidFill>
              </a:rPr>
              <a:t> rsa:4096 -nodes -</a:t>
            </a:r>
            <a:r>
              <a:rPr lang="en-US" sz="1800" dirty="0" err="1">
                <a:solidFill>
                  <a:srgbClr val="A6F785"/>
                </a:solidFill>
              </a:rPr>
              <a:t>keyout</a:t>
            </a:r>
            <a:r>
              <a:rPr lang="en-US" sz="1800" dirty="0">
                <a:solidFill>
                  <a:srgbClr val="A6F785"/>
                </a:solidFill>
              </a:rPr>
              <a:t> taller-key-dp-00.pem -x509 -days 365 -out taller-cert-dp-00.pem</a:t>
            </a:r>
          </a:p>
          <a:p>
            <a:pPr marL="400050" lvl="1" indent="0">
              <a:buNone/>
            </a:pPr>
            <a:endParaRPr lang="en-US" sz="8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Generating 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 RSA private key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..++++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...........................................................................................................++++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writing new private key to 'taller-key-dp-00.pem'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-----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You are about to be asked to enter information that will be incorporated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into your certificate request.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What you are about to enter is what is called a Distinguished Name or a DN.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There are quite a few fields but you can leave some blank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For some fields there will be a default value,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If you enter '.', the field will be left blank.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-----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Country Name (2 letter code) [AU]:CL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State or Province Name (full name) [Some-State]:.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Locality Name (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eg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city) []:.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Organization Name (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eg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company) [Internet 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Widgits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Pty Ltd]:TBK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Organizational Unit Name (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eg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section) []:.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Common Name (e.g. server FQDN or YOUR name) []:api.ibm-cloud.apic.dev1.tbk.cl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Email Address []:</a:t>
            </a:r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taller-apic@vc-soft.com</a:t>
            </a:r>
          </a:p>
        </p:txBody>
      </p:sp>
    </p:spTree>
    <p:extLst>
      <p:ext uri="{BB962C8B-B14F-4D97-AF65-F5344CB8AC3E}">
        <p14:creationId xmlns:p14="http://schemas.microsoft.com/office/powerpoint/2010/main" val="22904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Creación de </a:t>
            </a:r>
            <a:r>
              <a:rPr lang="es-CO" dirty="0" err="1" smtClean="0"/>
              <a:t>key</a:t>
            </a:r>
            <a:r>
              <a:rPr lang="es-CO" dirty="0" smtClean="0"/>
              <a:t> </a:t>
            </a:r>
            <a:r>
              <a:rPr lang="es-CO" dirty="0" err="1" smtClean="0"/>
              <a:t>pair</a:t>
            </a:r>
            <a:r>
              <a:rPr lang="es-CO" dirty="0" smtClean="0"/>
              <a:t> con </a:t>
            </a:r>
            <a:r>
              <a:rPr lang="es-CO" dirty="0" err="1" smtClean="0"/>
              <a:t>openssl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A6F785"/>
                </a:solidFill>
              </a:rPr>
              <a:t>openssl</a:t>
            </a:r>
            <a:r>
              <a:rPr lang="en-US" sz="1800" dirty="0">
                <a:solidFill>
                  <a:srgbClr val="A6F785"/>
                </a:solidFill>
              </a:rPr>
              <a:t> x509 -text -</a:t>
            </a:r>
            <a:r>
              <a:rPr lang="en-US" sz="1800" dirty="0" err="1">
                <a:solidFill>
                  <a:srgbClr val="A6F785"/>
                </a:solidFill>
              </a:rPr>
              <a:t>noout</a:t>
            </a:r>
            <a:r>
              <a:rPr lang="en-US" sz="1800" dirty="0">
                <a:solidFill>
                  <a:srgbClr val="A6F785"/>
                </a:solidFill>
              </a:rPr>
              <a:t> -in taller-cert-dp-00.pem</a:t>
            </a:r>
          </a:p>
          <a:p>
            <a:pPr marL="0" indent="0">
              <a:buNone/>
            </a:pPr>
            <a:endParaRPr lang="en-US" sz="8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Publicación</a:t>
            </a:r>
            <a:br>
              <a:rPr lang="es-CO" dirty="0" smtClean="0"/>
            </a:br>
            <a:r>
              <a:rPr lang="es-CO" dirty="0" smtClean="0"/>
              <a:t>Producto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97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Stage</a:t>
            </a:r>
            <a:r>
              <a:rPr lang="es-CO" dirty="0" smtClean="0"/>
              <a:t> de Producto 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Importe el Producto versión 1.0.0</a:t>
            </a:r>
          </a:p>
          <a:p>
            <a:pPr lvl="1"/>
            <a:r>
              <a:rPr lang="es-CO" dirty="0" err="1" smtClean="0"/>
              <a:t>Stage</a:t>
            </a:r>
            <a:r>
              <a:rPr lang="es-CO" dirty="0" smtClean="0"/>
              <a:t> (despliegue) en Catálogo Interno</a:t>
            </a:r>
          </a:p>
          <a:p>
            <a:pPr lvl="1"/>
            <a:r>
              <a:rPr lang="es-CO" dirty="0" smtClean="0"/>
              <a:t>Solicite Publicación</a:t>
            </a:r>
          </a:p>
          <a:p>
            <a:pPr lvl="1"/>
            <a:r>
              <a:rPr lang="es-CO" dirty="0" smtClean="0"/>
              <a:t>Apruebe la publicación</a:t>
            </a:r>
            <a:endParaRPr lang="es-CO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3" y="2247789"/>
            <a:ext cx="8341814" cy="249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Versión 1.1.0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Crea nueva versión de Producto</a:t>
            </a:r>
          </a:p>
          <a:p>
            <a:r>
              <a:rPr lang="es-CO" dirty="0" smtClean="0"/>
              <a:t>Se </a:t>
            </a:r>
            <a:r>
              <a:rPr lang="es-CO" dirty="0" smtClean="0"/>
              <a:t>definen dos planes:</a:t>
            </a:r>
          </a:p>
          <a:p>
            <a:pPr lvl="1"/>
            <a:r>
              <a:rPr lang="es-CO" dirty="0" err="1" smtClean="0"/>
              <a:t>PlanA</a:t>
            </a:r>
            <a:r>
              <a:rPr lang="es-CO" dirty="0" smtClean="0"/>
              <a:t>: 5 </a:t>
            </a:r>
            <a:r>
              <a:rPr lang="es-CO" dirty="0" smtClean="0"/>
              <a:t>invocaciones minuto</a:t>
            </a:r>
          </a:p>
          <a:p>
            <a:pPr lvl="1"/>
            <a:r>
              <a:rPr lang="es-CO" dirty="0" err="1" smtClean="0"/>
              <a:t>PlanB</a:t>
            </a:r>
            <a:r>
              <a:rPr lang="es-CO" dirty="0" smtClean="0"/>
              <a:t>: 10 </a:t>
            </a:r>
            <a:r>
              <a:rPr lang="es-CO" dirty="0" smtClean="0"/>
              <a:t>invocaciones minuto</a:t>
            </a:r>
          </a:p>
          <a:p>
            <a:endParaRPr lang="es-CO" dirty="0" smtClean="0"/>
          </a:p>
          <a:p>
            <a:r>
              <a:rPr lang="es-CO" dirty="0" smtClean="0"/>
              <a:t>Visibilidad</a:t>
            </a:r>
            <a:endParaRPr lang="es-CO" dirty="0" smtClean="0"/>
          </a:p>
          <a:p>
            <a:pPr lvl="1"/>
            <a:r>
              <a:rPr lang="es-CO" dirty="0" smtClean="0"/>
              <a:t>Visibilidad pública</a:t>
            </a:r>
          </a:p>
          <a:p>
            <a:pPr lvl="1"/>
            <a:r>
              <a:rPr lang="es-CO" dirty="0" smtClean="0"/>
              <a:t>Capacidad de suscripción solo autenticados </a:t>
            </a:r>
          </a:p>
          <a:p>
            <a:pPr lvl="1"/>
            <a:endParaRPr lang="es-CO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3676002"/>
            <a:ext cx="1698852" cy="1379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3" y="3779277"/>
            <a:ext cx="2202180" cy="136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76" y="1566953"/>
            <a:ext cx="4085273" cy="187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83730"/>
            <a:ext cx="2014061" cy="148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0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Detalles del producto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5543550" cy="4158647"/>
          </a:xfrm>
        </p:spPr>
        <p:txBody>
          <a:bodyPr/>
          <a:lstStyle/>
          <a:p>
            <a:r>
              <a:rPr lang="es-CO" dirty="0" smtClean="0"/>
              <a:t>Defina mail de contacto</a:t>
            </a:r>
          </a:p>
          <a:p>
            <a:endParaRPr lang="es-CO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s-CO" dirty="0" err="1"/>
              <a:t>Burst</a:t>
            </a:r>
            <a:r>
              <a:rPr lang="es-CO" dirty="0"/>
              <a:t> definir un valor </a:t>
            </a:r>
            <a:r>
              <a:rPr lang="es-CO" dirty="0" smtClean="0"/>
              <a:t>de 12 </a:t>
            </a:r>
            <a:r>
              <a:rPr lang="es-CO" dirty="0" err="1"/>
              <a:t>inv</a:t>
            </a:r>
            <a:r>
              <a:rPr lang="es-CO" dirty="0"/>
              <a:t>/min</a:t>
            </a:r>
          </a:p>
          <a:p>
            <a:endParaRPr lang="es-CO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75" y="2726194"/>
            <a:ext cx="5059272" cy="196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744700"/>
            <a:ext cx="3238324" cy="170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8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Publicar el producto en Catálogo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 smtClean="0"/>
              <a:t>Stage</a:t>
            </a:r>
            <a:r>
              <a:rPr lang="es-CO" dirty="0" smtClean="0"/>
              <a:t> (despliegue) el </a:t>
            </a:r>
            <a:r>
              <a:rPr lang="es-CO" dirty="0" smtClean="0"/>
              <a:t>Producto en </a:t>
            </a:r>
            <a:r>
              <a:rPr lang="es-CO" dirty="0" smtClean="0"/>
              <a:t>Catálogo Interno</a:t>
            </a:r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r>
              <a:rPr lang="es-CO" dirty="0" err="1" smtClean="0"/>
              <a:t>Manage</a:t>
            </a:r>
            <a:r>
              <a:rPr lang="es-CO" dirty="0" smtClean="0"/>
              <a:t>&gt;Interno</a:t>
            </a:r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78" y="1064625"/>
            <a:ext cx="4953510" cy="220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9" y="3387725"/>
            <a:ext cx="6326187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1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Suplantación de Producto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Seleccione el actual Producto en estado publicado y solicite intercambiarlo por la nueva versión 1.1.0</a:t>
            </a:r>
          </a:p>
          <a:p>
            <a:r>
              <a:rPr lang="es-CO" dirty="0" smtClean="0"/>
              <a:t>Defina el plan al que se migrará:</a:t>
            </a:r>
          </a:p>
          <a:p>
            <a:pPr lvl="1"/>
            <a:r>
              <a:rPr lang="es-CO" dirty="0" smtClean="0"/>
              <a:t>plan</a:t>
            </a:r>
            <a:r>
              <a:rPr lang="es-CO" b="1" dirty="0" smtClean="0"/>
              <a:t>a</a:t>
            </a:r>
          </a:p>
          <a:p>
            <a:endParaRPr lang="es-CO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95" y="1026180"/>
            <a:ext cx="3439319" cy="309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81" y="2321468"/>
            <a:ext cx="3705914" cy="282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6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Revise el estado de los productos </a:t>
            </a:r>
            <a:endParaRPr lang="es-CO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9" y="785588"/>
            <a:ext cx="7868748" cy="12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214" r="2603" b="26392"/>
          <a:stretch/>
        </p:blipFill>
        <p:spPr bwMode="auto">
          <a:xfrm>
            <a:off x="4474029" y="2357295"/>
            <a:ext cx="4084264" cy="2177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1845" y="2135777"/>
            <a:ext cx="3311435" cy="196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O" sz="1600" kern="0" dirty="0" smtClean="0"/>
              <a:t>Cambie de usuario para realizar la aprobación</a:t>
            </a:r>
            <a:endParaRPr lang="es-CO" sz="1600" b="1" kern="0" dirty="0" smtClean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0" y="2764152"/>
            <a:ext cx="3344500" cy="1236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237514" y="3030583"/>
            <a:ext cx="0" cy="509451"/>
          </a:xfrm>
          <a:prstGeom prst="straightConnector1">
            <a:avLst/>
          </a:prstGeom>
          <a:ln w="38100">
            <a:solidFill>
              <a:srgbClr val="FF996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37514" y="3731260"/>
            <a:ext cx="0" cy="509451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65" y="4203607"/>
            <a:ext cx="3226526" cy="661675"/>
          </a:xfrm>
          <a:prstGeom prst="rect">
            <a:avLst/>
          </a:prstGeom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0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TLS</a:t>
            </a:r>
            <a:br>
              <a:rPr lang="es-CO" dirty="0" smtClean="0"/>
            </a:br>
            <a:r>
              <a:rPr lang="es-CO" dirty="0" err="1" smtClean="0"/>
              <a:t>Profiles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90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Exportar </a:t>
            </a:r>
            <a:br>
              <a:rPr lang="es-CO" dirty="0" smtClean="0"/>
            </a:br>
            <a:r>
              <a:rPr lang="es-CO" dirty="0" smtClean="0"/>
              <a:t>Analítica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3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Exportar e importar analítica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Se requiere una instalación destino de </a:t>
            </a:r>
            <a:r>
              <a:rPr lang="es-CO" dirty="0" err="1" smtClean="0"/>
              <a:t>elasticsearch</a:t>
            </a:r>
            <a:r>
              <a:rPr lang="es-CO" dirty="0" smtClean="0"/>
              <a:t> para importar la exportación de eventos</a:t>
            </a:r>
          </a:p>
          <a:p>
            <a:endParaRPr lang="es-CO" dirty="0" smtClean="0"/>
          </a:p>
          <a:p>
            <a:r>
              <a:rPr lang="es-CO" dirty="0" smtClean="0"/>
              <a:t>Ingresar a analítica en API Manager (</a:t>
            </a:r>
            <a:r>
              <a:rPr lang="es-CO" dirty="0" err="1" smtClean="0"/>
              <a:t>Sandbox</a:t>
            </a:r>
            <a:r>
              <a:rPr lang="es-CO" dirty="0" smtClean="0"/>
              <a:t>). Ingrese </a:t>
            </a:r>
            <a:r>
              <a:rPr lang="es-CO" dirty="0"/>
              <a:t>a “</a:t>
            </a:r>
            <a:r>
              <a:rPr lang="es-CO" dirty="0" err="1"/>
              <a:t>All</a:t>
            </a:r>
            <a:r>
              <a:rPr lang="es-CO" dirty="0"/>
              <a:t> </a:t>
            </a:r>
            <a:r>
              <a:rPr lang="es-CO" dirty="0" err="1"/>
              <a:t>Events</a:t>
            </a:r>
            <a:r>
              <a:rPr lang="es-CO" dirty="0" smtClean="0"/>
              <a:t>”</a:t>
            </a:r>
          </a:p>
          <a:p>
            <a:r>
              <a:rPr lang="es-CO" dirty="0" smtClean="0"/>
              <a:t>Seleccione el periodo de tiempo</a:t>
            </a:r>
          </a:p>
          <a:p>
            <a:r>
              <a:rPr lang="es-CO" sz="1600" dirty="0" smtClean="0"/>
              <a:t>Compruebe la cantidad de eventos</a:t>
            </a:r>
          </a:p>
          <a:p>
            <a:r>
              <a:rPr lang="es-CO" sz="1600" dirty="0" smtClean="0"/>
              <a:t>Genere y descargue una exportación CSV:</a:t>
            </a:r>
          </a:p>
          <a:p>
            <a:pPr lvl="1"/>
            <a:endParaRPr lang="es-CO" dirty="0" smtClean="0"/>
          </a:p>
          <a:p>
            <a:pPr lvl="1"/>
            <a:endParaRPr lang="es-CO" dirty="0" smtClean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5" y="2186645"/>
            <a:ext cx="4256343" cy="198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1" y="3180804"/>
            <a:ext cx="1229318" cy="188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05" y="3180803"/>
            <a:ext cx="1397018" cy="160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1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0080" y="4754880"/>
            <a:ext cx="581297" cy="22206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C2C3C6"/>
              </a:clrFrom>
              <a:clrTo>
                <a:srgbClr val="C2C3C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3" y="836930"/>
            <a:ext cx="3477405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69970" y="654537"/>
            <a:ext cx="4188803" cy="415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1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O" kern="0" dirty="0" smtClean="0"/>
              <a:t>Asigne un nombre al </a:t>
            </a:r>
            <a:r>
              <a:rPr lang="es-CO" kern="0" dirty="0" err="1" smtClean="0"/>
              <a:t>indice</a:t>
            </a:r>
            <a:endParaRPr lang="es-CO" kern="0" dirty="0" smtClean="0"/>
          </a:p>
          <a:p>
            <a:pPr lvl="1"/>
            <a:r>
              <a:rPr lang="es-CO" sz="1400" kern="0" dirty="0" err="1" smtClean="0"/>
              <a:t>apic-vcsoft</a:t>
            </a:r>
            <a:endParaRPr lang="es-CO" sz="1400" kern="0" dirty="0" smtClean="0"/>
          </a:p>
          <a:p>
            <a:r>
              <a:rPr lang="es-CO" kern="0" dirty="0" smtClean="0"/>
              <a:t>Espere la operación de ingesta de datos</a:t>
            </a:r>
          </a:p>
          <a:p>
            <a:r>
              <a:rPr lang="es-CO" kern="0" dirty="0" smtClean="0"/>
              <a:t>Ingrese a </a:t>
            </a:r>
            <a:r>
              <a:rPr lang="es-CO" kern="0" dirty="0" err="1" smtClean="0"/>
              <a:t>Discover</a:t>
            </a:r>
            <a:r>
              <a:rPr lang="es-CO" kern="0" dirty="0" smtClean="0"/>
              <a:t> y busque el </a:t>
            </a:r>
            <a:r>
              <a:rPr lang="es-CO" kern="0" dirty="0" err="1" smtClean="0"/>
              <a:t>indice</a:t>
            </a:r>
            <a:r>
              <a:rPr lang="es-CO" kern="0" dirty="0" smtClean="0"/>
              <a:t> </a:t>
            </a:r>
            <a:r>
              <a:rPr lang="es-CO" kern="0" dirty="0" err="1" smtClean="0"/>
              <a:t>recien</a:t>
            </a:r>
            <a:r>
              <a:rPr lang="es-CO" kern="0" dirty="0" smtClean="0"/>
              <a:t> creado.</a:t>
            </a:r>
          </a:p>
          <a:p>
            <a:pPr lvl="1"/>
            <a:endParaRPr lang="es-CO" kern="0" dirty="0" smtClean="0"/>
          </a:p>
        </p:txBody>
      </p:sp>
    </p:spTree>
    <p:extLst>
      <p:ext uri="{BB962C8B-B14F-4D97-AF65-F5344CB8AC3E}">
        <p14:creationId xmlns:p14="http://schemas.microsoft.com/office/powerpoint/2010/main" val="11049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Comentarios Finales</a:t>
            </a:r>
            <a:endParaRPr lang="es-C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69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Comentarios de cierre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Comentarios y sugerencias al correo:</a:t>
            </a:r>
          </a:p>
          <a:p>
            <a:pPr lvl="1"/>
            <a:r>
              <a:rPr lang="en-US" u="sng" dirty="0" smtClean="0">
                <a:hlinkClick r:id="rId2"/>
              </a:rPr>
              <a:t>taller-apic@vc-soft.com</a:t>
            </a:r>
            <a:endParaRPr lang="en-US" u="sng" dirty="0" smtClean="0"/>
          </a:p>
          <a:p>
            <a:pPr lvl="1"/>
            <a:endParaRPr lang="en-US" u="sng" dirty="0"/>
          </a:p>
          <a:p>
            <a:r>
              <a:rPr lang="en-US" dirty="0" err="1" smtClean="0"/>
              <a:t>Encuesta</a:t>
            </a:r>
            <a:r>
              <a:rPr lang="en-US" dirty="0" smtClean="0"/>
              <a:t>:</a:t>
            </a:r>
          </a:p>
          <a:p>
            <a:pPr lvl="1"/>
            <a:r>
              <a:rPr lang="es-CO" dirty="0">
                <a:hlinkClick r:id="rId3"/>
              </a:rPr>
              <a:t>https://</a:t>
            </a:r>
            <a:r>
              <a:rPr lang="es-CO" dirty="0" smtClean="0">
                <a:hlinkClick r:id="rId3"/>
              </a:rPr>
              <a:t>forms.gle/BDSjsA8ZTuZqcYMs6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38" y="701040"/>
            <a:ext cx="3634147" cy="420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3624" y="1427067"/>
            <a:ext cx="4322016" cy="2246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4000" dirty="0" smtClean="0">
                <a:latin typeface="Gill Sans Ultra Bold" panose="020B0A02020104020203" pitchFamily="34" charset="0"/>
                <a:ea typeface="Adobe Fan Heiti Std B" pitchFamily="34" charset="-128"/>
              </a:rPr>
              <a:t>AP</a:t>
            </a:r>
            <a:r>
              <a:rPr lang="es-ES" sz="14000" dirty="0" smtClean="0">
                <a:solidFill>
                  <a:srgbClr val="468AB8"/>
                </a:solidFill>
                <a:latin typeface="Gill Sans Ultra Bold" panose="020B0A02020104020203" pitchFamily="34" charset="0"/>
                <a:ea typeface="Adobe Fan Heiti Std B" pitchFamily="34" charset="-128"/>
              </a:rPr>
              <a:t>I</a:t>
            </a:r>
            <a:endParaRPr lang="es-CO" sz="14000" dirty="0">
              <a:latin typeface="Gill Sans Ultra Bold" panose="020B0A02020104020203" pitchFamily="34" charset="0"/>
            </a:endParaRPr>
          </a:p>
        </p:txBody>
      </p:sp>
      <p:pic>
        <p:nvPicPr>
          <p:cNvPr id="537603" name="Picture 4" descr="SOA-Experts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0928" y="1794923"/>
            <a:ext cx="64885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290946" y="586656"/>
            <a:ext cx="6851073" cy="21669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sz="160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112" y="2185363"/>
            <a:ext cx="1890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Argentina S.A.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Luis María Campos 134 10°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Tel.: (54-11) 5258 2374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:(54 9 11) 3236 9775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Buenos Aires, Argentina</a:t>
            </a:r>
          </a:p>
          <a:p>
            <a:pPr algn="l"/>
            <a:endParaRPr lang="en-US" sz="1000" dirty="0">
              <a:solidFill>
                <a:srgbClr val="4D4D4D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361113" y="3082648"/>
            <a:ext cx="189026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s-CO" sz="1000" b="1" dirty="0">
                <a:solidFill>
                  <a:srgbClr val="4D4D4D"/>
                </a:solidFill>
              </a:rPr>
              <a:t>VCSOFT  S.A.S.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Calle 100 No 17A - 36 Of. 601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Tel: (57-1) 621 9348</a:t>
            </a:r>
          </a:p>
          <a:p>
            <a:pPr algn="l"/>
            <a:r>
              <a:rPr lang="es-CO" sz="1000" dirty="0" err="1">
                <a:solidFill>
                  <a:srgbClr val="4D4D4D"/>
                </a:solidFill>
              </a:rPr>
              <a:t>Cel</a:t>
            </a:r>
            <a:r>
              <a:rPr lang="es-CO" sz="1000" dirty="0">
                <a:solidFill>
                  <a:srgbClr val="4D4D4D"/>
                </a:solidFill>
              </a:rPr>
              <a:t>: 315 343 3919</a:t>
            </a:r>
          </a:p>
          <a:p>
            <a:pPr algn="l"/>
            <a:r>
              <a:rPr lang="es-CO" sz="1000" dirty="0">
                <a:solidFill>
                  <a:srgbClr val="4D4D4D"/>
                </a:solidFill>
              </a:rPr>
              <a:t>Bogotá, Colombia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13" y="1674945"/>
            <a:ext cx="1806142" cy="530982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1113" y="4017830"/>
            <a:ext cx="1947969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it-IT" sz="1000" b="1" dirty="0" smtClean="0">
                <a:solidFill>
                  <a:srgbClr val="4D4D4D"/>
                </a:solidFill>
              </a:rPr>
              <a:t>VCSOFT Chile S.A.</a:t>
            </a:r>
          </a:p>
          <a:p>
            <a:pPr algn="l"/>
            <a:r>
              <a:rPr lang="it-IT" sz="1000" dirty="0">
                <a:solidFill>
                  <a:srgbClr val="4D4D4D"/>
                </a:solidFill>
              </a:rPr>
              <a:t>Francisco Antonio Encina </a:t>
            </a:r>
            <a:r>
              <a:rPr lang="it-IT" sz="1000" dirty="0" smtClean="0">
                <a:solidFill>
                  <a:srgbClr val="4D4D4D"/>
                </a:solidFill>
              </a:rPr>
              <a:t>1781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Tel: (56-2) 28171983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Cel:(56-9) 6288 5114</a:t>
            </a:r>
          </a:p>
          <a:p>
            <a:pPr algn="l"/>
            <a:r>
              <a:rPr lang="it-IT" sz="1000" dirty="0" smtClean="0">
                <a:solidFill>
                  <a:srgbClr val="4D4D4D"/>
                </a:solidFill>
              </a:rPr>
              <a:t>Santiago, Chile</a:t>
            </a:r>
            <a:endParaRPr lang="it-IT" sz="1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Creación TLS </a:t>
            </a:r>
            <a:r>
              <a:rPr lang="es-CO" dirty="0" err="1" smtClean="0"/>
              <a:t>Profiles</a:t>
            </a:r>
            <a:endParaRPr lang="es-C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9824" y="789226"/>
            <a:ext cx="8534924" cy="4158647"/>
          </a:xfrm>
        </p:spPr>
        <p:txBody>
          <a:bodyPr/>
          <a:lstStyle/>
          <a:p>
            <a:r>
              <a:rPr lang="es-CO" dirty="0" smtClean="0"/>
              <a:t>Se requiere crear los TLS requeridos para agregar a la topología un </a:t>
            </a:r>
            <a:r>
              <a:rPr lang="es-CO" dirty="0" err="1" smtClean="0"/>
              <a:t>Datapower</a:t>
            </a:r>
            <a:r>
              <a:rPr lang="es-CO" dirty="0" smtClean="0"/>
              <a:t> adicional en IBM Cloud</a:t>
            </a:r>
          </a:p>
          <a:p>
            <a:pPr lvl="1"/>
            <a:r>
              <a:rPr lang="es-CO" dirty="0" smtClean="0"/>
              <a:t>Este IDG (DP) ofrecerá un URL en donde los consumidores invocarán APIs</a:t>
            </a:r>
          </a:p>
          <a:p>
            <a:pPr lvl="2"/>
            <a:r>
              <a:rPr lang="es-CO" dirty="0" smtClean="0"/>
              <a:t>Suponga que este </a:t>
            </a:r>
            <a:r>
              <a:rPr lang="es-CO" dirty="0" err="1" smtClean="0"/>
              <a:t>url</a:t>
            </a:r>
            <a:r>
              <a:rPr lang="es-CO" dirty="0" smtClean="0"/>
              <a:t> será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https://api.ibm-cloud.apic.dev1.tbk.cl </a:t>
            </a:r>
          </a:p>
          <a:p>
            <a:pPr lvl="2"/>
            <a:r>
              <a:rPr lang="es-CO" dirty="0" smtClean="0"/>
              <a:t>Requiere un TLS server </a:t>
            </a:r>
            <a:r>
              <a:rPr lang="es-CO" dirty="0" err="1" smtClean="0"/>
              <a:t>profile</a:t>
            </a:r>
            <a:r>
              <a:rPr lang="es-CO" dirty="0" smtClean="0"/>
              <a:t> para este server</a:t>
            </a:r>
          </a:p>
          <a:p>
            <a:pPr lvl="1"/>
            <a:r>
              <a:rPr lang="es-CO" dirty="0" smtClean="0"/>
              <a:t>El DP se controla por </a:t>
            </a:r>
            <a:r>
              <a:rPr lang="es-CO" dirty="0"/>
              <a:t>el siguiente URL: </a:t>
            </a:r>
            <a:endParaRPr lang="es-CO" dirty="0" smtClean="0"/>
          </a:p>
          <a:p>
            <a:pPr lvl="2"/>
            <a:r>
              <a:rPr lang="es-CO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</a:t>
            </a:r>
            <a:r>
              <a:rPr lang="es-CO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://</a:t>
            </a:r>
            <a:r>
              <a:rPr lang="es-CO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mgmt-gwy.ibm-cloud.apic.dev1.tbk.cl:3000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s-CO" dirty="0"/>
              <a:t>Requiere un TLS </a:t>
            </a:r>
            <a:r>
              <a:rPr lang="es-CO" dirty="0" err="1" smtClean="0"/>
              <a:t>Client</a:t>
            </a:r>
            <a:r>
              <a:rPr lang="es-CO" dirty="0" smtClean="0"/>
              <a:t> </a:t>
            </a:r>
            <a:r>
              <a:rPr lang="es-CO" dirty="0" err="1" smtClean="0"/>
              <a:t>Profile</a:t>
            </a:r>
            <a:r>
              <a:rPr lang="es-CO" dirty="0" smtClean="0"/>
              <a:t> </a:t>
            </a:r>
            <a:r>
              <a:rPr lang="es-CO" dirty="0"/>
              <a:t>para </a:t>
            </a:r>
            <a:r>
              <a:rPr lang="es-CO" dirty="0" smtClean="0"/>
              <a:t>invocar este servicio</a:t>
            </a:r>
            <a:endParaRPr lang="es-CO" dirty="0"/>
          </a:p>
          <a:p>
            <a:pPr lvl="2"/>
            <a:endParaRPr lang="es-CO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es-CO" dirty="0"/>
          </a:p>
        </p:txBody>
      </p:sp>
      <p:sp>
        <p:nvSpPr>
          <p:cNvPr id="8" name="Rounded Rectangle 7"/>
          <p:cNvSpPr/>
          <p:nvPr/>
        </p:nvSpPr>
        <p:spPr>
          <a:xfrm>
            <a:off x="3988107" y="3803112"/>
            <a:ext cx="915850" cy="4502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DP</a:t>
            </a:r>
          </a:p>
          <a:p>
            <a:pPr algn="ctr"/>
            <a:r>
              <a:rPr lang="es-CO" sz="1100" noProof="1" smtClean="0">
                <a:latin typeface="Calibri" panose="020F0502020204030204" pitchFamily="34" charset="0"/>
                <a:cs typeface="Calibri" panose="020F0502020204030204" pitchFamily="34" charset="0"/>
              </a:rPr>
              <a:t>(API Gw)</a:t>
            </a:r>
            <a:endParaRPr lang="es-CO" sz="11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09760" y="3952262"/>
            <a:ext cx="356235" cy="151988"/>
            <a:chOff x="5593080" y="1040410"/>
            <a:chExt cx="906780" cy="461140"/>
          </a:xfrm>
          <a:solidFill>
            <a:srgbClr val="FF0505">
              <a:alpha val="30196"/>
            </a:srgbClr>
          </a:solidFill>
        </p:grpSpPr>
        <p:sp>
          <p:nvSpPr>
            <p:cNvPr id="18" name="Oval 17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grpFill/>
            <a:ln>
              <a:solidFill>
                <a:srgbClr val="FF0000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4857116" y="3954096"/>
            <a:ext cx="383541" cy="151988"/>
            <a:chOff x="4971186" y="1176338"/>
            <a:chExt cx="383541" cy="2684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2" name="Group 41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  <a:grpFill/>
          </p:grpSpPr>
          <p:sp>
            <p:nvSpPr>
              <p:cNvPr id="44" name="Oval 43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43" name="Rectangle 42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82451" y="1892336"/>
            <a:ext cx="356235" cy="151988"/>
            <a:chOff x="5593080" y="1040410"/>
            <a:chExt cx="906780" cy="461140"/>
          </a:xfrm>
          <a:solidFill>
            <a:srgbClr val="FF0505">
              <a:alpha val="30196"/>
            </a:srgbClr>
          </a:solidFill>
        </p:grpSpPr>
        <p:sp>
          <p:nvSpPr>
            <p:cNvPr id="56" name="Oval 55"/>
            <p:cNvSpPr/>
            <p:nvPr/>
          </p:nvSpPr>
          <p:spPr>
            <a:xfrm>
              <a:off x="5593080" y="1192398"/>
              <a:ext cx="167640" cy="157164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882640" y="1040410"/>
              <a:ext cx="617220" cy="461140"/>
            </a:xfrm>
            <a:prstGeom prst="roundRect">
              <a:avLst>
                <a:gd name="adj" fmla="val 6339"/>
              </a:avLst>
            </a:prstGeom>
            <a:grpFill/>
            <a:ln>
              <a:solidFill>
                <a:srgbClr val="FF0000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760720" y="1270980"/>
              <a:ext cx="121920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</p:cxnSp>
      </p:grpSp>
      <p:grpSp>
        <p:nvGrpSpPr>
          <p:cNvPr id="59" name="Group 58"/>
          <p:cNvGrpSpPr/>
          <p:nvPr/>
        </p:nvGrpSpPr>
        <p:grpSpPr>
          <a:xfrm>
            <a:off x="7410676" y="2810335"/>
            <a:ext cx="383541" cy="151988"/>
            <a:chOff x="4971186" y="1176338"/>
            <a:chExt cx="383541" cy="2684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60" name="Group 59"/>
            <p:cNvGrpSpPr/>
            <p:nvPr/>
          </p:nvGrpSpPr>
          <p:grpSpPr>
            <a:xfrm rot="10800000">
              <a:off x="4971186" y="1176338"/>
              <a:ext cx="356235" cy="268400"/>
              <a:chOff x="5593080" y="1040410"/>
              <a:chExt cx="906780" cy="461140"/>
            </a:xfrm>
            <a:grpFill/>
          </p:grpSpPr>
          <p:sp>
            <p:nvSpPr>
              <p:cNvPr id="62" name="Oval 61"/>
              <p:cNvSpPr/>
              <p:nvPr/>
            </p:nvSpPr>
            <p:spPr>
              <a:xfrm>
                <a:off x="5593080" y="1192398"/>
                <a:ext cx="167640" cy="157164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882640" y="1040410"/>
                <a:ext cx="617220" cy="461140"/>
              </a:xfrm>
              <a:prstGeom prst="roundRect">
                <a:avLst>
                  <a:gd name="adj" fmla="val 6339"/>
                </a:avLst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5760720" y="1270980"/>
                <a:ext cx="12192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</p:cxnSp>
        </p:grpSp>
        <p:sp>
          <p:nvSpPr>
            <p:cNvPr id="61" name="Rectangle 60"/>
            <p:cNvSpPr/>
            <p:nvPr/>
          </p:nvSpPr>
          <p:spPr>
            <a:xfrm>
              <a:off x="5294492" y="1287677"/>
              <a:ext cx="60235" cy="5516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s-C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TLS Server </a:t>
            </a:r>
            <a:r>
              <a:rPr lang="es-CO" dirty="0" err="1" smtClean="0"/>
              <a:t>Profile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Descargue una herramienta de creación de llaves/certificados</a:t>
            </a:r>
          </a:p>
          <a:p>
            <a:pPr lvl="1"/>
            <a:r>
              <a:rPr lang="es-CO" dirty="0">
                <a:hlinkClick r:id="rId2"/>
              </a:rPr>
              <a:t>https://</a:t>
            </a:r>
            <a:r>
              <a:rPr lang="es-CO" dirty="0" smtClean="0">
                <a:hlinkClick r:id="rId2"/>
              </a:rPr>
              <a:t>keystore-explorer.org/downloads.html</a:t>
            </a:r>
            <a:endParaRPr lang="es-CO" dirty="0" smtClean="0"/>
          </a:p>
          <a:p>
            <a:r>
              <a:rPr lang="es-CO" dirty="0" smtClean="0"/>
              <a:t>Para un TLS Server </a:t>
            </a:r>
            <a:r>
              <a:rPr lang="es-CO" dirty="0" err="1" smtClean="0"/>
              <a:t>Profile</a:t>
            </a:r>
            <a:r>
              <a:rPr lang="es-CO" dirty="0" smtClean="0"/>
              <a:t> se requiere</a:t>
            </a:r>
          </a:p>
          <a:p>
            <a:pPr lvl="1"/>
            <a:r>
              <a:rPr lang="es-CO" dirty="0" smtClean="0"/>
              <a:t>Un </a:t>
            </a:r>
            <a:r>
              <a:rPr lang="es-CO" dirty="0" err="1" smtClean="0"/>
              <a:t>KeyStore</a:t>
            </a:r>
            <a:r>
              <a:rPr lang="es-CO" dirty="0" smtClean="0"/>
              <a:t> que contiene el par de llaves del server</a:t>
            </a:r>
          </a:p>
          <a:p>
            <a:pPr lvl="1"/>
            <a:r>
              <a:rPr lang="es-CO" dirty="0" smtClean="0"/>
              <a:t>Un certificado que presenta la identidad del server</a:t>
            </a:r>
          </a:p>
          <a:p>
            <a:r>
              <a:rPr lang="es-CO" dirty="0" smtClean="0"/>
              <a:t>Construya un Store de llaves</a:t>
            </a:r>
          </a:p>
          <a:p>
            <a:pPr lvl="1"/>
            <a:r>
              <a:rPr lang="es-CO" dirty="0" smtClean="0"/>
              <a:t>Tipo PKCS12</a:t>
            </a:r>
            <a:endParaRPr lang="es-CO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6" y="3422467"/>
            <a:ext cx="2339084" cy="166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5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Llaves y certificado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441" y="675277"/>
            <a:ext cx="5489122" cy="4158647"/>
          </a:xfrm>
        </p:spPr>
        <p:txBody>
          <a:bodyPr/>
          <a:lstStyle/>
          <a:p>
            <a:r>
              <a:rPr lang="es-CO" dirty="0"/>
              <a:t>Genere un par de llaves</a:t>
            </a:r>
          </a:p>
          <a:p>
            <a:r>
              <a:rPr lang="es-CO" dirty="0"/>
              <a:t>Seleccione que se requiere RSA de tamaño 4096 b</a:t>
            </a:r>
          </a:p>
          <a:p>
            <a:r>
              <a:rPr lang="es-CO" dirty="0"/>
              <a:t>Espere que se generen las llaves</a:t>
            </a:r>
          </a:p>
          <a:p>
            <a:r>
              <a:rPr lang="es-CO" dirty="0"/>
              <a:t>Defina los datos del certificado de identidad:</a:t>
            </a:r>
          </a:p>
          <a:p>
            <a:pPr marL="400050" lvl="1" indent="0">
              <a:buNone/>
            </a:pPr>
            <a:r>
              <a:rPr lang="es-CO" sz="1200" dirty="0" smtClean="0"/>
              <a:t>CN =</a:t>
            </a:r>
            <a:r>
              <a:rPr lang="es-CO" sz="1200" dirty="0" smtClean="0">
                <a:solidFill>
                  <a:schemeClr val="accent5">
                    <a:lumMod val="75000"/>
                  </a:schemeClr>
                </a:solidFill>
              </a:rPr>
              <a:t>api.ibm-cloud.apic.dev1.tbk.cl</a:t>
            </a:r>
          </a:p>
          <a:p>
            <a:pPr marL="400050" lvl="1" indent="0">
              <a:buNone/>
            </a:pPr>
            <a:r>
              <a:rPr lang="es-CO" sz="1200" dirty="0" err="1" smtClean="0"/>
              <a:t>Subject</a:t>
            </a:r>
            <a:r>
              <a:rPr lang="es-CO" sz="1200" dirty="0" smtClean="0"/>
              <a:t> </a:t>
            </a:r>
            <a:r>
              <a:rPr lang="es-CO" sz="1200" dirty="0" err="1" smtClean="0"/>
              <a:t>Alternative</a:t>
            </a:r>
            <a:r>
              <a:rPr lang="es-CO" sz="1200" dirty="0" smtClean="0"/>
              <a:t> </a:t>
            </a:r>
            <a:r>
              <a:rPr lang="es-CO" sz="1200" dirty="0" err="1" smtClean="0"/>
              <a:t>Name</a:t>
            </a:r>
            <a:r>
              <a:rPr lang="es-CO" sz="1200" dirty="0" smtClean="0"/>
              <a:t> </a:t>
            </a:r>
            <a:r>
              <a:rPr lang="es-CO" sz="1200" dirty="0" smtClean="0">
                <a:solidFill>
                  <a:schemeClr val="accent5">
                    <a:lumMod val="75000"/>
                  </a:schemeClr>
                </a:solidFill>
              </a:rPr>
              <a:t>= DNS </a:t>
            </a:r>
            <a:r>
              <a:rPr lang="es-CO" sz="1200" dirty="0">
                <a:solidFill>
                  <a:schemeClr val="accent5">
                    <a:lumMod val="75000"/>
                  </a:schemeClr>
                </a:solidFill>
              </a:rPr>
              <a:t>api.ibm-cloud.apic.dev1.tbk.cl</a:t>
            </a:r>
          </a:p>
          <a:p>
            <a:endParaRPr lang="es-CO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45" y="675277"/>
            <a:ext cx="2906486" cy="21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674" y="1986281"/>
            <a:ext cx="1376506" cy="133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0" y="3193144"/>
            <a:ext cx="2329840" cy="176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77" y="3193144"/>
            <a:ext cx="2539747" cy="180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87" y="3193144"/>
            <a:ext cx="1707833" cy="12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66" y="3793764"/>
            <a:ext cx="1510529" cy="83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0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Almacenar el store de llaves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4933950" cy="4158647"/>
          </a:xfrm>
        </p:spPr>
        <p:txBody>
          <a:bodyPr/>
          <a:lstStyle/>
          <a:p>
            <a:r>
              <a:rPr lang="es-CO" dirty="0" smtClean="0"/>
              <a:t>Guarde el </a:t>
            </a:r>
            <a:r>
              <a:rPr lang="es-CO" dirty="0" err="1" smtClean="0"/>
              <a:t>key</a:t>
            </a:r>
            <a:r>
              <a:rPr lang="es-CO" dirty="0" smtClean="0"/>
              <a:t> store </a:t>
            </a:r>
          </a:p>
          <a:p>
            <a:pPr lvl="1"/>
            <a:r>
              <a:rPr lang="es-CO" dirty="0" smtClean="0"/>
              <a:t>api.ibm-cloud.apic.dev1.tbk.cl.p12</a:t>
            </a:r>
          </a:p>
          <a:p>
            <a:pPr lvl="1"/>
            <a:r>
              <a:rPr lang="es-CO" dirty="0" smtClean="0"/>
              <a:t>Asigne </a:t>
            </a:r>
            <a:r>
              <a:rPr lang="es-CO" dirty="0" err="1" smtClean="0"/>
              <a:t>password</a:t>
            </a:r>
            <a:r>
              <a:rPr lang="es-CO" dirty="0" smtClean="0"/>
              <a:t> Transbank2</a:t>
            </a:r>
          </a:p>
          <a:p>
            <a:r>
              <a:rPr lang="es-CO" sz="1600" dirty="0" smtClean="0"/>
              <a:t>Ingrese en Cloud Manager a registrar este </a:t>
            </a:r>
            <a:r>
              <a:rPr lang="es-CO" sz="1600" dirty="0" err="1" smtClean="0"/>
              <a:t>key</a:t>
            </a:r>
            <a:r>
              <a:rPr lang="es-CO" sz="1600" dirty="0" smtClean="0"/>
              <a:t> store:</a:t>
            </a:r>
          </a:p>
          <a:p>
            <a:r>
              <a:rPr lang="es-CO" sz="1600" dirty="0" smtClean="0"/>
              <a:t>Nombre </a:t>
            </a:r>
            <a:r>
              <a:rPr lang="es-CO" sz="1600" dirty="0"/>
              <a:t>: </a:t>
            </a:r>
            <a:r>
              <a:rPr lang="es-CO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taller-api.ibm-cloud.apic.dev1.tbk.cl</a:t>
            </a:r>
          </a:p>
          <a:p>
            <a:r>
              <a:rPr lang="es-CO" sz="1600" dirty="0"/>
              <a:t>Arrastre el p12 al campo de </a:t>
            </a:r>
            <a:r>
              <a:rPr lang="es-CO" sz="1600" dirty="0" err="1"/>
              <a:t>private</a:t>
            </a:r>
            <a:r>
              <a:rPr lang="es-CO" sz="1600" dirty="0"/>
              <a:t> </a:t>
            </a:r>
            <a:r>
              <a:rPr lang="es-CO" sz="1600" dirty="0" err="1" smtClean="0"/>
              <a:t>key</a:t>
            </a:r>
            <a:endParaRPr lang="es-CO" sz="1600" dirty="0" smtClean="0"/>
          </a:p>
          <a:p>
            <a:pPr lvl="1"/>
            <a:r>
              <a:rPr lang="es-CO" sz="1400" dirty="0" smtClean="0"/>
              <a:t>No se requiere el campo secundario porque se carga el store completo:</a:t>
            </a:r>
          </a:p>
          <a:p>
            <a:pPr lvl="1"/>
            <a:endParaRPr lang="es-CO" sz="1400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584" y="148046"/>
            <a:ext cx="3614930" cy="48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95" y="2910205"/>
            <a:ext cx="2273900" cy="223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Trust Store para TLS </a:t>
            </a:r>
            <a:r>
              <a:rPr lang="es-CO" dirty="0" err="1" smtClean="0"/>
              <a:t>Client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654537"/>
            <a:ext cx="4992733" cy="4158647"/>
          </a:xfrm>
        </p:spPr>
        <p:txBody>
          <a:bodyPr/>
          <a:lstStyle/>
          <a:p>
            <a:r>
              <a:rPr lang="es-CO" dirty="0" smtClean="0"/>
              <a:t>Para lograr enviarle ordenes administrativas a DP se debe contar con el certificado del servicio administrativo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s-CO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https://mgmt-gwy.ibm-cloud.apic.dev1.tbk.cl:3000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CO" dirty="0" smtClean="0"/>
              <a:t>Ingrese a este URL y descargue el certificado</a:t>
            </a:r>
          </a:p>
          <a:p>
            <a:pPr lvl="1"/>
            <a:r>
              <a:rPr lang="es-CO" dirty="0" smtClean="0"/>
              <a:t>Cárguelo en un </a:t>
            </a:r>
            <a:r>
              <a:rPr lang="es-CO" dirty="0" err="1" smtClean="0"/>
              <a:t>TrustStore</a:t>
            </a:r>
            <a:r>
              <a:rPr lang="es-CO" dirty="0" smtClean="0"/>
              <a:t> nuevo </a:t>
            </a:r>
          </a:p>
          <a:p>
            <a:pPr lvl="1"/>
            <a:r>
              <a:rPr lang="es-CO" dirty="0" smtClean="0"/>
              <a:t>En este caso no se requiere llave privada, solo la llave pública en el </a:t>
            </a:r>
            <a:r>
              <a:rPr lang="es-CO" dirty="0" err="1" smtClean="0"/>
              <a:t>cert</a:t>
            </a:r>
            <a:r>
              <a:rPr lang="es-CO" dirty="0" smtClean="0"/>
              <a:t>.</a:t>
            </a:r>
          </a:p>
          <a:p>
            <a:pPr lvl="1"/>
            <a:endParaRPr lang="es-CO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5" y="868680"/>
            <a:ext cx="2707342" cy="274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410244"/>
            <a:ext cx="2339683" cy="146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3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 del .CER</a:t>
            </a:r>
            <a:endParaRPr lang="es-CO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1" y="791210"/>
            <a:ext cx="3424642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23" y="790303"/>
            <a:ext cx="2750248" cy="417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141623" y="2370909"/>
            <a:ext cx="2147451" cy="254725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41623" y="4265023"/>
            <a:ext cx="2147451" cy="254725"/>
          </a:xfrm>
          <a:prstGeom prst="roundRect">
            <a:avLst/>
          </a:prstGeom>
          <a:ln>
            <a:solidFill>
              <a:srgbClr val="FF0000"/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s-CO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los </a:t>
            </a:r>
            <a:r>
              <a:rPr lang="es-CO" dirty="0" err="1" smtClean="0"/>
              <a:t>Profiles</a:t>
            </a:r>
            <a:r>
              <a:rPr lang="es-CO" dirty="0" smtClean="0"/>
              <a:t> TLS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Server </a:t>
            </a:r>
            <a:r>
              <a:rPr lang="es-CO" dirty="0" err="1" smtClean="0"/>
              <a:t>Profile</a:t>
            </a:r>
            <a:r>
              <a:rPr lang="es-CO" dirty="0" smtClean="0"/>
              <a:t>				</a:t>
            </a:r>
            <a:r>
              <a:rPr lang="es-CO" dirty="0" err="1" smtClean="0"/>
              <a:t>Client</a:t>
            </a:r>
            <a:r>
              <a:rPr lang="es-CO" dirty="0" smtClean="0"/>
              <a:t> </a:t>
            </a:r>
            <a:r>
              <a:rPr lang="es-CO" dirty="0" err="1" smtClean="0"/>
              <a:t>Profile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3" y="1200987"/>
            <a:ext cx="3305676" cy="374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942" y="1200986"/>
            <a:ext cx="3213858" cy="372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0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</a:ln>
      </a:spPr>
      <a:bodyPr rtlCol="0" anchor="ctr">
        <a:noAutofit/>
      </a:bodyPr>
      <a:lstStyle>
        <a:defPPr algn="ctr">
          <a:defRPr sz="11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>
        <a:ln w="12700">
          <a:solidFill>
            <a:srgbClr val="7F98D7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lnDef>
    <a:txDef>
      <a:spPr>
        <a:noFill/>
      </a:spPr>
      <a:bodyPr wrap="none" rtlCol="0">
        <a:spAutoFit/>
      </a:bodyPr>
      <a:lstStyle>
        <a:defPPr algn="l">
          <a:defRPr sz="105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199903</TotalTime>
  <Words>774</Words>
  <Application>Microsoft Office PowerPoint</Application>
  <PresentationFormat>On-screen Show (16:9)</PresentationFormat>
  <Paragraphs>142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Diseño personalizado</vt:lpstr>
      <vt:lpstr>PowerPoint Presentation</vt:lpstr>
      <vt:lpstr>TLS Profiles</vt:lpstr>
      <vt:lpstr>Creación TLS Profiles</vt:lpstr>
      <vt:lpstr>TLS Server Profile</vt:lpstr>
      <vt:lpstr>Llaves y certificado</vt:lpstr>
      <vt:lpstr>Almacenar el store de llaves</vt:lpstr>
      <vt:lpstr>Trust Store para TLS Client</vt:lpstr>
      <vt:lpstr>Carga del .CER</vt:lpstr>
      <vt:lpstr>Crear los Profiles TLS</vt:lpstr>
      <vt:lpstr>Crear el elemento adicional en la topología</vt:lpstr>
      <vt:lpstr>Creación de key pair con openssl</vt:lpstr>
      <vt:lpstr>Creación de key pair con openssl</vt:lpstr>
      <vt:lpstr>Publicación Producto</vt:lpstr>
      <vt:lpstr>Stage de Producto </vt:lpstr>
      <vt:lpstr>Versión 1.1.0</vt:lpstr>
      <vt:lpstr>Detalles del producto</vt:lpstr>
      <vt:lpstr>Publicar el producto en Catálogo</vt:lpstr>
      <vt:lpstr>Suplantación de Producto</vt:lpstr>
      <vt:lpstr>Revise el estado de los productos </vt:lpstr>
      <vt:lpstr>Exportar  Analítica</vt:lpstr>
      <vt:lpstr>Exportar e importar analítica</vt:lpstr>
      <vt:lpstr>PowerPoint Presentation</vt:lpstr>
      <vt:lpstr>Comentarios Finales</vt:lpstr>
      <vt:lpstr>Comentarios de cierre</vt:lpstr>
      <vt:lpstr>PowerPoint Presentation</vt:lpstr>
    </vt:vector>
  </TitlesOfParts>
  <Company>VCSOFT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Conceptos APIC y Administración de la plataforma-Talleres</dc:title>
  <dc:creator>jaimev@vc-soft.com</dc:creator>
  <cp:keywords>APIC;VCSOFT;Admin</cp:keywords>
  <cp:lastModifiedBy>jaimev@vc-soft.com</cp:lastModifiedBy>
  <cp:revision>1203</cp:revision>
  <dcterms:created xsi:type="dcterms:W3CDTF">2008-07-03T15:15:46Z</dcterms:created>
  <dcterms:modified xsi:type="dcterms:W3CDTF">2020-04-24T17:40:19Z</dcterms:modified>
</cp:coreProperties>
</file>